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8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119" userDrawn="1">
          <p15:clr>
            <a:srgbClr val="A4A3A4"/>
          </p15:clr>
        </p15:guide>
        <p15:guide id="4" pos="158" userDrawn="1">
          <p15:clr>
            <a:srgbClr val="A4A3A4"/>
          </p15:clr>
        </p15:guide>
        <p15:guide id="5" pos="5602" userDrawn="1">
          <p15:clr>
            <a:srgbClr val="A4A3A4"/>
          </p15:clr>
        </p15:guide>
        <p15:guide id="6" orient="horz" pos="4201" userDrawn="1">
          <p15:clr>
            <a:srgbClr val="A4A3A4"/>
          </p15:clr>
        </p15:guide>
        <p15:guide id="7" orient="horz" pos="709" userDrawn="1">
          <p15:clr>
            <a:srgbClr val="A4A3A4"/>
          </p15:clr>
        </p15:guide>
        <p15:guide id="8" orient="horz" pos="12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84"/>
    <p:restoredTop sz="96296"/>
  </p:normalViewPr>
  <p:slideViewPr>
    <p:cSldViewPr snapToGrid="0" snapToObjects="1" showGuides="1">
      <p:cViewPr varScale="1">
        <p:scale>
          <a:sx n="123" d="100"/>
          <a:sy n="123" d="100"/>
        </p:scale>
        <p:origin x="1656" y="176"/>
      </p:cViewPr>
      <p:guideLst>
        <p:guide orient="horz" pos="2160"/>
        <p:guide pos="2880"/>
        <p:guide orient="horz" pos="119"/>
        <p:guide pos="158"/>
        <p:guide pos="5602"/>
        <p:guide orient="horz" pos="4201"/>
        <p:guide orient="horz" pos="709"/>
        <p:guide orient="horz" pos="125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170FBB-22B6-DF4C-BB15-EFEDCA559EA7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C5557-D9BE-704F-A377-A84BA5F810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14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country stuff, owner, worker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C5557-D9BE-704F-A377-A84BA5F8105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794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off the tables, nav bar, viewing the profile and editing it, creating a job, and editing it (with email </a:t>
            </a:r>
            <a:r>
              <a:rPr lang="en-US" dirty="0" err="1"/>
              <a:t>notifs</a:t>
            </a:r>
            <a:r>
              <a:rPr lang="en-US" dirty="0"/>
              <a:t>), reports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C5557-D9BE-704F-A377-A84BA5F8105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257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tables, nav bar, editing user profile stuff, creating / editing a bid (with email </a:t>
            </a:r>
            <a:r>
              <a:rPr lang="en-US" dirty="0" err="1"/>
              <a:t>notifs</a:t>
            </a:r>
            <a:r>
              <a:rPr lang="en-US" dirty="0"/>
              <a:t>), reports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C5557-D9BE-704F-A377-A84BA5F8105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87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end to end flow of accepting bids and completing a job, payments stuff, </a:t>
            </a:r>
            <a:r>
              <a:rPr lang="en-US" dirty="0" err="1"/>
              <a:t>notifs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C5557-D9BE-704F-A377-A84BA5F810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547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happens to cancelled jobs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C5557-D9BE-704F-A377-A84BA5F8105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095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C5557-D9BE-704F-A377-A84BA5F8105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340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56F91-F94C-ED49-A85F-946F4CFA5AD7}" type="datetime1">
              <a:rPr lang="en-CA" smtClean="0"/>
              <a:t>2019-12-03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9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6C138-1450-6949-AA57-FC06DB89EF8E}" type="datetime1">
              <a:rPr lang="en-CA" smtClean="0"/>
              <a:t>2019-12-03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3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227A3-5059-C34F-B6B1-FABDBB3B2DEF}" type="datetime1">
              <a:rPr lang="en-CA" smtClean="0"/>
              <a:t>2019-12-03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98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EA5E3-BDEC-9245-9C61-8B4AC98A4A42}" type="datetime1">
              <a:rPr lang="en-CA" smtClean="0"/>
              <a:t>2019-12-03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60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A4512-92A5-554E-8EFC-0AA800D8FD2A}" type="datetime1">
              <a:rPr lang="en-CA" smtClean="0"/>
              <a:t>2019-12-03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20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FB6B3-DC11-904F-A2DA-E3CC2274C50D}" type="datetime1">
              <a:rPr lang="en-CA" smtClean="0"/>
              <a:t>2019-12-03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14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A9EAF-0156-BA4E-BFCF-345C80E55F9A}" type="datetime1">
              <a:rPr lang="en-CA" smtClean="0"/>
              <a:t>2019-12-03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43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052D8-C745-4040-B799-CE96137B72E2}" type="datetime1">
              <a:rPr lang="en-CA" smtClean="0"/>
              <a:t>2019-12-03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05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3778-AB16-0042-8345-90B3A881946F}" type="datetime1">
              <a:rPr lang="en-CA" smtClean="0"/>
              <a:t>2019-12-03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577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C95FB-7EA1-4440-8114-84F533F74C6E}" type="datetime1">
              <a:rPr lang="en-CA" smtClean="0"/>
              <a:t>2019-12-03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14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D81D1-59B5-D24A-B196-12C38B790664}" type="datetime1">
              <a:rPr lang="en-CA" smtClean="0"/>
              <a:t>2019-12-03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512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60CBAF-C661-7744-BA92-79458F6BBAFA}" type="datetime1">
              <a:rPr lang="en-CA" smtClean="0"/>
              <a:t>2019-12-03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9A2D8C-4F24-364C-8D58-CDE6E0821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74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sv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76FF34-105A-9549-8EDC-89F7E45FB54D}"/>
              </a:ext>
            </a:extLst>
          </p:cNvPr>
          <p:cNvSpPr txBox="1"/>
          <p:nvPr/>
        </p:nvSpPr>
        <p:spPr>
          <a:xfrm>
            <a:off x="1700060" y="1259175"/>
            <a:ext cx="5743880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HomeGig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ECE444 Software Engineering</a:t>
            </a:r>
          </a:p>
          <a:p>
            <a:pPr algn="ctr"/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Team 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F2EB30-DCF2-7C41-BC5A-37722BE92745}"/>
              </a:ext>
            </a:extLst>
          </p:cNvPr>
          <p:cNvGrpSpPr/>
          <p:nvPr/>
        </p:nvGrpSpPr>
        <p:grpSpPr>
          <a:xfrm>
            <a:off x="3761626" y="2443969"/>
            <a:ext cx="1620748" cy="1476910"/>
            <a:chOff x="3657600" y="2422133"/>
            <a:chExt cx="1620748" cy="1476910"/>
          </a:xfrm>
        </p:grpSpPr>
        <p:pic>
          <p:nvPicPr>
            <p:cNvPr id="6" name="Graphic 5" descr="Home">
              <a:extLst>
                <a:ext uri="{FF2B5EF4-FFF2-40B4-BE49-F238E27FC236}">
                  <a16:creationId xmlns:a16="http://schemas.microsoft.com/office/drawing/2014/main" id="{CF0D5FCB-1541-7444-B7B9-C2B77EF9F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657600" y="2422133"/>
              <a:ext cx="1248310" cy="1248310"/>
            </a:xfrm>
            <a:prstGeom prst="rect">
              <a:avLst/>
            </a:prstGeom>
          </p:spPr>
        </p:pic>
        <p:pic>
          <p:nvPicPr>
            <p:cNvPr id="8" name="Graphic 7" descr="Briefcase">
              <a:extLst>
                <a:ext uri="{FF2B5EF4-FFF2-40B4-BE49-F238E27FC236}">
                  <a16:creationId xmlns:a16="http://schemas.microsoft.com/office/drawing/2014/main" id="{450A28F3-193B-8445-830F-0689BE4D7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29879" y="2772479"/>
              <a:ext cx="440764" cy="440764"/>
            </a:xfrm>
            <a:prstGeom prst="rect">
              <a:avLst/>
            </a:prstGeom>
          </p:spPr>
        </p:pic>
        <p:pic>
          <p:nvPicPr>
            <p:cNvPr id="10" name="Graphic 9" descr="Call center">
              <a:extLst>
                <a:ext uri="{FF2B5EF4-FFF2-40B4-BE49-F238E27FC236}">
                  <a16:creationId xmlns:a16="http://schemas.microsoft.com/office/drawing/2014/main" id="{47448943-E0A8-6944-AA60-3CC3A0176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572000" y="3192695"/>
              <a:ext cx="706348" cy="706348"/>
            </a:xfrm>
            <a:prstGeom prst="rect">
              <a:avLst/>
            </a:prstGeom>
          </p:spPr>
        </p:pic>
      </p:grp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41CEE12-ED39-DB4E-9174-B5BDD7C85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134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8A6DBE-EEAD-6C40-86B7-9531421F624F}"/>
              </a:ext>
            </a:extLst>
          </p:cNvPr>
          <p:cNvSpPr txBox="1"/>
          <p:nvPr/>
        </p:nvSpPr>
        <p:spPr>
          <a:xfrm>
            <a:off x="250825" y="1989138"/>
            <a:ext cx="86423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In-app notifications, badges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Matching engine to help match workers and owners more efficiently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Sorting features on 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In-app chat for workers and owners to communicate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Ability to add files to jobs or profiles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E120D4-2BEC-1348-8A08-EA68EDCE6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4. Future improvements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C02FD-D948-7245-84FC-C080ECD7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10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34E4-AB79-3A4B-804D-9B962855EE30}"/>
              </a:ext>
            </a:extLst>
          </p:cNvPr>
          <p:cNvSpPr txBox="1"/>
          <p:nvPr/>
        </p:nvSpPr>
        <p:spPr>
          <a:xfrm>
            <a:off x="250825" y="356097"/>
            <a:ext cx="86423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With more time, the app may be enhanced</a:t>
            </a:r>
          </a:p>
        </p:txBody>
      </p:sp>
    </p:spTree>
    <p:extLst>
      <p:ext uri="{BB962C8B-B14F-4D97-AF65-F5344CB8AC3E}">
        <p14:creationId xmlns:p14="http://schemas.microsoft.com/office/powerpoint/2010/main" val="1385660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41CEE12-ED39-DB4E-9174-B5BDD7C85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D59A2D8C-4F24-364C-8D58-CDE6E0821013}" type="slidenum">
              <a:rPr lang="en-US" smtClean="0"/>
              <a:t>11</a:t>
            </a:fld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61327B1-AF3F-E745-A385-DC0C0842720C}"/>
              </a:ext>
            </a:extLst>
          </p:cNvPr>
          <p:cNvGrpSpPr/>
          <p:nvPr/>
        </p:nvGrpSpPr>
        <p:grpSpPr>
          <a:xfrm>
            <a:off x="262169" y="1478817"/>
            <a:ext cx="8616534" cy="3900366"/>
            <a:chOff x="262169" y="1940482"/>
            <a:chExt cx="8616534" cy="39003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576FF34-105A-9549-8EDC-89F7E45FB54D}"/>
                </a:ext>
              </a:extLst>
            </p:cNvPr>
            <p:cNvSpPr txBox="1"/>
            <p:nvPr/>
          </p:nvSpPr>
          <p:spPr>
            <a:xfrm>
              <a:off x="3111504" y="1940482"/>
              <a:ext cx="292099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000" dirty="0">
                  <a:latin typeface="Arial" panose="020B0604020202020204" pitchFamily="34" charset="0"/>
                  <a:cs typeface="Arial" panose="020B0604020202020204" pitchFamily="34" charset="0"/>
                </a:rPr>
                <a:t>Thanks!</a:t>
              </a: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2F7FC40-F316-C64E-8E18-A648B8664C38}"/>
                </a:ext>
              </a:extLst>
            </p:cNvPr>
            <p:cNvGrpSpPr/>
            <p:nvPr/>
          </p:nvGrpSpPr>
          <p:grpSpPr>
            <a:xfrm>
              <a:off x="262169" y="3303029"/>
              <a:ext cx="1571794" cy="1983821"/>
              <a:chOff x="290924" y="3303029"/>
              <a:chExt cx="1571794" cy="1983821"/>
            </a:xfrm>
          </p:grpSpPr>
          <p:pic>
            <p:nvPicPr>
              <p:cNvPr id="21" name="Picture 20" descr="A picture containing person, indoor, stuffed, looking&#10;&#10;Description automatically generated">
                <a:extLst>
                  <a:ext uri="{FF2B5EF4-FFF2-40B4-BE49-F238E27FC236}">
                    <a16:creationId xmlns:a16="http://schemas.microsoft.com/office/drawing/2014/main" id="{E3A40C55-04CB-454F-B689-B4F6BBD58C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90924" y="3303029"/>
                <a:ext cx="1571794" cy="1573769"/>
              </a:xfrm>
              <a:prstGeom prst="ellipse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F36413E-0A1A-774E-AC04-0E77B5D4BE19}"/>
                  </a:ext>
                </a:extLst>
              </p:cNvPr>
              <p:cNvSpPr txBox="1"/>
              <p:nvPr/>
            </p:nvSpPr>
            <p:spPr>
              <a:xfrm>
                <a:off x="445879" y="4917518"/>
                <a:ext cx="12618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Paul Chen</a:t>
                </a: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9173B85-14DF-8D41-A02D-B1A0F748B5A6}"/>
                </a:ext>
              </a:extLst>
            </p:cNvPr>
            <p:cNvGrpSpPr/>
            <p:nvPr/>
          </p:nvGrpSpPr>
          <p:grpSpPr>
            <a:xfrm>
              <a:off x="2005300" y="3303029"/>
              <a:ext cx="1573769" cy="1986439"/>
              <a:chOff x="2020460" y="3303029"/>
              <a:chExt cx="1573769" cy="1986439"/>
            </a:xfrm>
          </p:grpSpPr>
          <p:pic>
            <p:nvPicPr>
              <p:cNvPr id="12" name="Picture 11" descr="A person posing for the camera&#10;&#10;Description automatically generated">
                <a:extLst>
                  <a:ext uri="{FF2B5EF4-FFF2-40B4-BE49-F238E27FC236}">
                    <a16:creationId xmlns:a16="http://schemas.microsoft.com/office/drawing/2014/main" id="{8FE9704A-C45C-C547-9876-8E59258908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20460" y="3303029"/>
                <a:ext cx="1573769" cy="1573769"/>
              </a:xfrm>
              <a:prstGeom prst="ellipse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5B6F4E98-BF4F-BE4C-9F92-A51A58273D7D}"/>
                  </a:ext>
                </a:extLst>
              </p:cNvPr>
              <p:cNvSpPr txBox="1"/>
              <p:nvPr/>
            </p:nvSpPr>
            <p:spPr>
              <a:xfrm>
                <a:off x="2137930" y="4920136"/>
                <a:ext cx="13388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Eric Boszin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D9DF4FE-1A52-BC42-9BC6-652C93EE3F4D}"/>
                </a:ext>
              </a:extLst>
            </p:cNvPr>
            <p:cNvGrpSpPr/>
            <p:nvPr/>
          </p:nvGrpSpPr>
          <p:grpSpPr>
            <a:xfrm>
              <a:off x="3750406" y="3303029"/>
              <a:ext cx="1584776" cy="1983821"/>
              <a:chOff x="3751971" y="3303029"/>
              <a:chExt cx="1584776" cy="1983821"/>
            </a:xfrm>
          </p:grpSpPr>
          <p:pic>
            <p:nvPicPr>
              <p:cNvPr id="15" name="Picture 14" descr="A person posing for the camera&#10;&#10;Description automatically generated">
                <a:extLst>
                  <a:ext uri="{FF2B5EF4-FFF2-40B4-BE49-F238E27FC236}">
                    <a16:creationId xmlns:a16="http://schemas.microsoft.com/office/drawing/2014/main" id="{5712A2F9-DF78-A249-9498-B6E70472E6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1971" y="3303029"/>
                <a:ext cx="1584776" cy="1573770"/>
              </a:xfrm>
              <a:prstGeom prst="ellipse">
                <a:avLst/>
              </a:prstGeom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A59D18E-F639-374F-94D1-05B690EECEB3}"/>
                  </a:ext>
                </a:extLst>
              </p:cNvPr>
              <p:cNvSpPr txBox="1"/>
              <p:nvPr/>
            </p:nvSpPr>
            <p:spPr>
              <a:xfrm>
                <a:off x="3996741" y="4917518"/>
                <a:ext cx="109523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Brian Aly</a:t>
                </a: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E582077-2117-7448-998A-2CC82213F392}"/>
                </a:ext>
              </a:extLst>
            </p:cNvPr>
            <p:cNvGrpSpPr/>
            <p:nvPr/>
          </p:nvGrpSpPr>
          <p:grpSpPr>
            <a:xfrm>
              <a:off x="5506519" y="3303028"/>
              <a:ext cx="1576898" cy="2537820"/>
              <a:chOff x="5494489" y="3303028"/>
              <a:chExt cx="1576898" cy="2537820"/>
            </a:xfrm>
          </p:grpSpPr>
          <p:pic>
            <p:nvPicPr>
              <p:cNvPr id="17" name="Picture 16" descr="A person posing for the camera&#10;&#10;Description automatically generated">
                <a:extLst>
                  <a:ext uri="{FF2B5EF4-FFF2-40B4-BE49-F238E27FC236}">
                    <a16:creationId xmlns:a16="http://schemas.microsoft.com/office/drawing/2014/main" id="{1C39E5BA-D20F-5046-9688-8A6448B9A8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489" y="3303028"/>
                <a:ext cx="1576898" cy="1573770"/>
              </a:xfrm>
              <a:prstGeom prst="ellipse">
                <a:avLst/>
              </a:prstGeom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C902D84-4048-BE41-9352-662FC3C7BCB2}"/>
                  </a:ext>
                </a:extLst>
              </p:cNvPr>
              <p:cNvSpPr txBox="1"/>
              <p:nvPr/>
            </p:nvSpPr>
            <p:spPr>
              <a:xfrm>
                <a:off x="5494489" y="4917518"/>
                <a:ext cx="157689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Jose Manuel Cabrera </a:t>
                </a:r>
                <a:r>
                  <a:rPr lang="en-US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Ormaza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3AF7B0F-36B8-5147-8A0D-9641538DC03C}"/>
                </a:ext>
              </a:extLst>
            </p:cNvPr>
            <p:cNvGrpSpPr/>
            <p:nvPr/>
          </p:nvGrpSpPr>
          <p:grpSpPr>
            <a:xfrm>
              <a:off x="7254755" y="3303029"/>
              <a:ext cx="1623948" cy="2260820"/>
              <a:chOff x="7229129" y="3303029"/>
              <a:chExt cx="1623948" cy="2260820"/>
            </a:xfrm>
          </p:grpSpPr>
          <p:pic>
            <p:nvPicPr>
              <p:cNvPr id="3" name="Picture 2" descr="A person standing next to a body of water&#10;&#10;Description automatically generated">
                <a:extLst>
                  <a:ext uri="{FF2B5EF4-FFF2-40B4-BE49-F238E27FC236}">
                    <a16:creationId xmlns:a16="http://schemas.microsoft.com/office/drawing/2014/main" id="{B39C2890-25BA-E445-9E4D-DAC620D919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229129" y="3303029"/>
                <a:ext cx="1623948" cy="1573769"/>
              </a:xfrm>
              <a:prstGeom prst="ellipse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7579308-2A34-F341-B447-3F056C2FB0C5}"/>
                  </a:ext>
                </a:extLst>
              </p:cNvPr>
              <p:cNvSpPr txBox="1"/>
              <p:nvPr/>
            </p:nvSpPr>
            <p:spPr>
              <a:xfrm>
                <a:off x="7252654" y="4917518"/>
                <a:ext cx="157689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Ibrahim </a:t>
                </a:r>
                <a:r>
                  <a:rPr lang="en-US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Abouhashish</a:t>
                </a:r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1236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76FF34-105A-9549-8EDC-89F7E45FB54D}"/>
              </a:ext>
            </a:extLst>
          </p:cNvPr>
          <p:cNvSpPr txBox="1"/>
          <p:nvPr/>
        </p:nvSpPr>
        <p:spPr>
          <a:xfrm>
            <a:off x="250825" y="356097"/>
            <a:ext cx="59346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Table of contents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8A6DBE-EEAD-6C40-86B7-9531421F624F}"/>
              </a:ext>
            </a:extLst>
          </p:cNvPr>
          <p:cNvSpPr txBox="1"/>
          <p:nvPr/>
        </p:nvSpPr>
        <p:spPr>
          <a:xfrm>
            <a:off x="250825" y="1989138"/>
            <a:ext cx="86423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model, view, and controller (MVC)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Demos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Future improvements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8EF85E-0708-CA42-B8F9-0AE2BE98D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Table of contents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F2052-5CD9-1F41-8148-42BDEF596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045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8A6DBE-EEAD-6C40-86B7-9531421F624F}"/>
              </a:ext>
            </a:extLst>
          </p:cNvPr>
          <p:cNvSpPr txBox="1"/>
          <p:nvPr/>
        </p:nvSpPr>
        <p:spPr>
          <a:xfrm>
            <a:off x="250825" y="1989138"/>
            <a:ext cx="864235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HomeGig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is a platform for connecting free-lance professionals (workers) with clients (owners).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Owners post jobs on the platform and workers place bids on those jobs.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Owners may accept bids, starting the job.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When an owner marks a job complete, they can review the workers on that job, and the workers will be paid the amount they bided for.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E120D4-2BEC-1348-8A08-EA68EDCE6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1. Overview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C02FD-D948-7245-84FC-C080ECD7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34E4-AB79-3A4B-804D-9B962855EE30}"/>
              </a:ext>
            </a:extLst>
          </p:cNvPr>
          <p:cNvSpPr txBox="1"/>
          <p:nvPr/>
        </p:nvSpPr>
        <p:spPr>
          <a:xfrm>
            <a:off x="250825" y="356097"/>
            <a:ext cx="86423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Connecting professionals</a:t>
            </a:r>
          </a:p>
        </p:txBody>
      </p:sp>
    </p:spTree>
    <p:extLst>
      <p:ext uri="{BB962C8B-B14F-4D97-AF65-F5344CB8AC3E}">
        <p14:creationId xmlns:p14="http://schemas.microsoft.com/office/powerpoint/2010/main" val="2098703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E120D4-2BEC-1348-8A08-EA68EDCE6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2. The model, view, and controller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C02FD-D948-7245-84FC-C080ECD7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34E4-AB79-3A4B-804D-9B962855EE30}"/>
              </a:ext>
            </a:extLst>
          </p:cNvPr>
          <p:cNvSpPr txBox="1"/>
          <p:nvPr/>
        </p:nvSpPr>
        <p:spPr>
          <a:xfrm>
            <a:off x="250825" y="356097"/>
            <a:ext cx="86423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Our MVC enables platform functionality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5E31769-FEA2-A041-BDEC-070A6287D94A}"/>
              </a:ext>
            </a:extLst>
          </p:cNvPr>
          <p:cNvGrpSpPr/>
          <p:nvPr/>
        </p:nvGrpSpPr>
        <p:grpSpPr>
          <a:xfrm>
            <a:off x="250825" y="2358673"/>
            <a:ext cx="2185214" cy="3502916"/>
            <a:chOff x="918896" y="2358673"/>
            <a:chExt cx="2185214" cy="350291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D43E1B6-D98F-894B-A661-911010D7F640}"/>
                </a:ext>
              </a:extLst>
            </p:cNvPr>
            <p:cNvGrpSpPr/>
            <p:nvPr/>
          </p:nvGrpSpPr>
          <p:grpSpPr>
            <a:xfrm>
              <a:off x="1515214" y="2358673"/>
              <a:ext cx="992579" cy="1283732"/>
              <a:chOff x="852112" y="2358673"/>
              <a:chExt cx="992579" cy="1283732"/>
            </a:xfrm>
          </p:grpSpPr>
          <p:pic>
            <p:nvPicPr>
              <p:cNvPr id="15" name="Graphic 14" descr="Document">
                <a:extLst>
                  <a:ext uri="{FF2B5EF4-FFF2-40B4-BE49-F238E27FC236}">
                    <a16:creationId xmlns:a16="http://schemas.microsoft.com/office/drawing/2014/main" id="{F2D1B495-915C-1E40-9806-4232EBE7B6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91201" y="2358673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DCC4D7B-383E-664E-AB68-E30CEBECA44E}"/>
                  </a:ext>
                </a:extLst>
              </p:cNvPr>
              <p:cNvSpPr txBox="1"/>
              <p:nvPr/>
            </p:nvSpPr>
            <p:spPr>
              <a:xfrm>
                <a:off x="852112" y="3273073"/>
                <a:ext cx="9925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Reports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53F1B17-5DEE-D042-A06B-47276A4C6FAF}"/>
                </a:ext>
              </a:extLst>
            </p:cNvPr>
            <p:cNvGrpSpPr/>
            <p:nvPr/>
          </p:nvGrpSpPr>
          <p:grpSpPr>
            <a:xfrm>
              <a:off x="918896" y="4585562"/>
              <a:ext cx="2185214" cy="1276027"/>
              <a:chOff x="918896" y="4585562"/>
              <a:chExt cx="2185214" cy="1276027"/>
            </a:xfrm>
          </p:grpSpPr>
          <p:pic>
            <p:nvPicPr>
              <p:cNvPr id="17" name="Graphic 16" descr="Gears">
                <a:extLst>
                  <a:ext uri="{FF2B5EF4-FFF2-40B4-BE49-F238E27FC236}">
                    <a16:creationId xmlns:a16="http://schemas.microsoft.com/office/drawing/2014/main" id="{1EC7B70D-3F6E-984B-90F8-0072AB76EB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554303" y="4585562"/>
                <a:ext cx="914400" cy="914400"/>
              </a:xfrm>
              <a:prstGeom prst="rect">
                <a:avLst/>
              </a:prstGeom>
            </p:spPr>
          </p:pic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66773B1-14AB-C24A-8BE4-3B4D96ABEC50}"/>
                  </a:ext>
                </a:extLst>
              </p:cNvPr>
              <p:cNvSpPr txBox="1"/>
              <p:nvPr/>
            </p:nvSpPr>
            <p:spPr>
              <a:xfrm>
                <a:off x="918896" y="5492257"/>
                <a:ext cx="21852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Notification settings</a:t>
                </a:r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2AFB4BF-5BEA-F14C-9A61-248033392279}"/>
              </a:ext>
            </a:extLst>
          </p:cNvPr>
          <p:cNvGrpSpPr/>
          <p:nvPr/>
        </p:nvGrpSpPr>
        <p:grpSpPr>
          <a:xfrm>
            <a:off x="3233393" y="3326519"/>
            <a:ext cx="2677215" cy="1283732"/>
            <a:chOff x="3251617" y="3326519"/>
            <a:chExt cx="2677215" cy="1283732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201BD6F-A184-7B4D-A550-E5F53E585D14}"/>
                </a:ext>
              </a:extLst>
            </p:cNvPr>
            <p:cNvGrpSpPr/>
            <p:nvPr/>
          </p:nvGrpSpPr>
          <p:grpSpPr>
            <a:xfrm>
              <a:off x="3251617" y="3326519"/>
              <a:ext cx="914400" cy="1283732"/>
              <a:chOff x="2849152" y="3273073"/>
              <a:chExt cx="914400" cy="1283732"/>
            </a:xfrm>
          </p:grpSpPr>
          <p:pic>
            <p:nvPicPr>
              <p:cNvPr id="6" name="Graphic 5" descr="User">
                <a:extLst>
                  <a:ext uri="{FF2B5EF4-FFF2-40B4-BE49-F238E27FC236}">
                    <a16:creationId xmlns:a16="http://schemas.microsoft.com/office/drawing/2014/main" id="{37B61298-776F-EB47-85A7-76E1A26D2AA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849152" y="3273073"/>
                <a:ext cx="914400" cy="914400"/>
              </a:xfrm>
              <a:prstGeom prst="rect">
                <a:avLst/>
              </a:prstGeom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57D2137-FA4B-6547-A0F1-1C57A8679912}"/>
                  </a:ext>
                </a:extLst>
              </p:cNvPr>
              <p:cNvSpPr txBox="1"/>
              <p:nvPr/>
            </p:nvSpPr>
            <p:spPr>
              <a:xfrm>
                <a:off x="2912654" y="4187473"/>
                <a:ext cx="7873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Users</a:t>
                </a: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C4F12E6-C58F-0E42-AB6D-9E3A84816503}"/>
                </a:ext>
              </a:extLst>
            </p:cNvPr>
            <p:cNvGrpSpPr/>
            <p:nvPr/>
          </p:nvGrpSpPr>
          <p:grpSpPr>
            <a:xfrm>
              <a:off x="5014432" y="3326519"/>
              <a:ext cx="914400" cy="1283732"/>
              <a:chOff x="5014432" y="3273073"/>
              <a:chExt cx="914400" cy="1283732"/>
            </a:xfrm>
          </p:grpSpPr>
          <p:pic>
            <p:nvPicPr>
              <p:cNvPr id="9" name="Graphic 8" descr="Suitcase">
                <a:extLst>
                  <a:ext uri="{FF2B5EF4-FFF2-40B4-BE49-F238E27FC236}">
                    <a16:creationId xmlns:a16="http://schemas.microsoft.com/office/drawing/2014/main" id="{B23C9AA0-EBC9-874C-A925-5E0C263260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5014432" y="3273073"/>
                <a:ext cx="914400" cy="914400"/>
              </a:xfrm>
              <a:prstGeom prst="rect">
                <a:avLst/>
              </a:prstGeom>
            </p:spPr>
          </p:pic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BD17D7E-AC4C-024A-80DB-80E975B52FE6}"/>
                  </a:ext>
                </a:extLst>
              </p:cNvPr>
              <p:cNvSpPr txBox="1"/>
              <p:nvPr/>
            </p:nvSpPr>
            <p:spPr>
              <a:xfrm>
                <a:off x="5135643" y="4187473"/>
                <a:ext cx="6719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Jobs</a:t>
                </a:r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7674F8C-9243-9A45-B47F-25C054FF872D}"/>
              </a:ext>
            </a:extLst>
          </p:cNvPr>
          <p:cNvGrpSpPr/>
          <p:nvPr/>
        </p:nvGrpSpPr>
        <p:grpSpPr>
          <a:xfrm>
            <a:off x="7836475" y="2358673"/>
            <a:ext cx="1056700" cy="3502916"/>
            <a:chOff x="7059752" y="2358673"/>
            <a:chExt cx="1056700" cy="350291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5005C17-EC6D-C847-87ED-C89F85D034A8}"/>
                </a:ext>
              </a:extLst>
            </p:cNvPr>
            <p:cNvGrpSpPr/>
            <p:nvPr/>
          </p:nvGrpSpPr>
          <p:grpSpPr>
            <a:xfrm>
              <a:off x="7059752" y="4574874"/>
              <a:ext cx="1056700" cy="1286715"/>
              <a:chOff x="7090055" y="4327989"/>
              <a:chExt cx="1056700" cy="1286715"/>
            </a:xfrm>
          </p:grpSpPr>
          <p:pic>
            <p:nvPicPr>
              <p:cNvPr id="11" name="Graphic 10" descr="Customer review RTL">
                <a:extLst>
                  <a:ext uri="{FF2B5EF4-FFF2-40B4-BE49-F238E27FC236}">
                    <a16:creationId xmlns:a16="http://schemas.microsoft.com/office/drawing/2014/main" id="{410AB0DF-0BBD-664A-AA08-667B838DA1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7161205" y="4327989"/>
                <a:ext cx="914400" cy="914400"/>
              </a:xfrm>
              <a:prstGeom prst="rect">
                <a:avLst/>
              </a:prstGeom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0517E8B-6F20-FF42-BA88-FA4E9810B9B9}"/>
                  </a:ext>
                </a:extLst>
              </p:cNvPr>
              <p:cNvSpPr txBox="1"/>
              <p:nvPr/>
            </p:nvSpPr>
            <p:spPr>
              <a:xfrm>
                <a:off x="7090055" y="5245372"/>
                <a:ext cx="10567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Reviews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805A80E-405D-9948-A139-8AD7F72F5B29}"/>
                </a:ext>
              </a:extLst>
            </p:cNvPr>
            <p:cNvGrpSpPr/>
            <p:nvPr/>
          </p:nvGrpSpPr>
          <p:grpSpPr>
            <a:xfrm>
              <a:off x="7130902" y="2358673"/>
              <a:ext cx="914400" cy="1283732"/>
              <a:chOff x="7029450" y="2358673"/>
              <a:chExt cx="914400" cy="1283732"/>
            </a:xfrm>
          </p:grpSpPr>
          <p:pic>
            <p:nvPicPr>
              <p:cNvPr id="13" name="Graphic 12" descr="Contract">
                <a:extLst>
                  <a:ext uri="{FF2B5EF4-FFF2-40B4-BE49-F238E27FC236}">
                    <a16:creationId xmlns:a16="http://schemas.microsoft.com/office/drawing/2014/main" id="{3C11A3B2-11DC-3643-9DF4-9ACC9AAC9C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/>
              </a:stretch>
            </p:blipFill>
            <p:spPr>
              <a:xfrm>
                <a:off x="7029450" y="2358673"/>
                <a:ext cx="914400" cy="914400"/>
              </a:xfrm>
              <a:prstGeom prst="rect">
                <a:avLst/>
              </a:prstGeom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6DFC7A4-0DC0-1444-A13A-76BFF71AE8D8}"/>
                  </a:ext>
                </a:extLst>
              </p:cNvPr>
              <p:cNvSpPr txBox="1"/>
              <p:nvPr/>
            </p:nvSpPr>
            <p:spPr>
              <a:xfrm>
                <a:off x="7169897" y="3273073"/>
                <a:ext cx="63350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Bids</a:t>
                </a:r>
              </a:p>
            </p:txBody>
          </p:sp>
        </p:grpSp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5120E6B-3965-FB4B-90AE-F0BC3723990A}"/>
              </a:ext>
            </a:extLst>
          </p:cNvPr>
          <p:cNvCxnSpPr>
            <a:stCxn id="15" idx="3"/>
            <a:endCxn id="6" idx="1"/>
          </p:cNvCxnSpPr>
          <p:nvPr/>
        </p:nvCxnSpPr>
        <p:spPr>
          <a:xfrm>
            <a:off x="1800632" y="2815873"/>
            <a:ext cx="1432761" cy="9678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DAC4118-8EE0-D24B-8D91-28D47A8394DF}"/>
              </a:ext>
            </a:extLst>
          </p:cNvPr>
          <p:cNvCxnSpPr>
            <a:stCxn id="17" idx="3"/>
            <a:endCxn id="6" idx="1"/>
          </p:cNvCxnSpPr>
          <p:nvPr/>
        </p:nvCxnSpPr>
        <p:spPr>
          <a:xfrm flipV="1">
            <a:off x="1800632" y="3783719"/>
            <a:ext cx="1432761" cy="12590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3092FAD-C7EE-A74B-944C-6F4B582C6B81}"/>
              </a:ext>
            </a:extLst>
          </p:cNvPr>
          <p:cNvCxnSpPr>
            <a:cxnSpLocks/>
            <a:stCxn id="9" idx="1"/>
            <a:endCxn id="6" idx="3"/>
          </p:cNvCxnSpPr>
          <p:nvPr/>
        </p:nvCxnSpPr>
        <p:spPr>
          <a:xfrm flipH="1">
            <a:off x="4147793" y="3783719"/>
            <a:ext cx="848415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DC072E3-1EAE-EA40-A581-3498D0C9AADC}"/>
              </a:ext>
            </a:extLst>
          </p:cNvPr>
          <p:cNvCxnSpPr>
            <a:cxnSpLocks/>
            <a:stCxn id="13" idx="1"/>
            <a:endCxn id="9" idx="3"/>
          </p:cNvCxnSpPr>
          <p:nvPr/>
        </p:nvCxnSpPr>
        <p:spPr>
          <a:xfrm flipH="1">
            <a:off x="5910608" y="2815873"/>
            <a:ext cx="1997017" cy="96784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68421AF-BE70-5F48-8F9C-88BC39A7A1CC}"/>
              </a:ext>
            </a:extLst>
          </p:cNvPr>
          <p:cNvCxnSpPr>
            <a:cxnSpLocks/>
            <a:stCxn id="11" idx="1"/>
            <a:endCxn id="9" idx="3"/>
          </p:cNvCxnSpPr>
          <p:nvPr/>
        </p:nvCxnSpPr>
        <p:spPr>
          <a:xfrm flipH="1" flipV="1">
            <a:off x="5910608" y="3783719"/>
            <a:ext cx="1997017" cy="12483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3912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E120D4-2BEC-1348-8A08-EA68EDCE6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 Demos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C02FD-D948-7245-84FC-C080ECD7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34E4-AB79-3A4B-804D-9B962855EE30}"/>
              </a:ext>
            </a:extLst>
          </p:cNvPr>
          <p:cNvSpPr txBox="1"/>
          <p:nvPr/>
        </p:nvSpPr>
        <p:spPr>
          <a:xfrm>
            <a:off x="250825" y="2428726"/>
            <a:ext cx="864235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DEMO</a:t>
            </a:r>
          </a:p>
          <a:p>
            <a:pPr algn="ctr"/>
            <a:endParaRPr lang="en-US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User sign in and sign up</a:t>
            </a:r>
          </a:p>
        </p:txBody>
      </p:sp>
    </p:spTree>
    <p:extLst>
      <p:ext uri="{BB962C8B-B14F-4D97-AF65-F5344CB8AC3E}">
        <p14:creationId xmlns:p14="http://schemas.microsoft.com/office/powerpoint/2010/main" val="1588162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E120D4-2BEC-1348-8A08-EA68EDCE6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 Demos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C02FD-D948-7245-84FC-C080ECD7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34E4-AB79-3A4B-804D-9B962855EE30}"/>
              </a:ext>
            </a:extLst>
          </p:cNvPr>
          <p:cNvSpPr txBox="1"/>
          <p:nvPr/>
        </p:nvSpPr>
        <p:spPr>
          <a:xfrm>
            <a:off x="250825" y="2428726"/>
            <a:ext cx="864235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DEMO</a:t>
            </a:r>
          </a:p>
          <a:p>
            <a:pPr algn="ctr"/>
            <a:endParaRPr lang="en-US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Owner views</a:t>
            </a:r>
          </a:p>
        </p:txBody>
      </p:sp>
    </p:spTree>
    <p:extLst>
      <p:ext uri="{BB962C8B-B14F-4D97-AF65-F5344CB8AC3E}">
        <p14:creationId xmlns:p14="http://schemas.microsoft.com/office/powerpoint/2010/main" val="3397176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E120D4-2BEC-1348-8A08-EA68EDCE6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 Demos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C02FD-D948-7245-84FC-C080ECD7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7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34E4-AB79-3A4B-804D-9B962855EE30}"/>
              </a:ext>
            </a:extLst>
          </p:cNvPr>
          <p:cNvSpPr txBox="1"/>
          <p:nvPr/>
        </p:nvSpPr>
        <p:spPr>
          <a:xfrm>
            <a:off x="250825" y="2428726"/>
            <a:ext cx="864235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DEMO</a:t>
            </a:r>
          </a:p>
          <a:p>
            <a:pPr algn="ctr"/>
            <a:endParaRPr lang="en-US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Worker views</a:t>
            </a:r>
          </a:p>
        </p:txBody>
      </p:sp>
    </p:spTree>
    <p:extLst>
      <p:ext uri="{BB962C8B-B14F-4D97-AF65-F5344CB8AC3E}">
        <p14:creationId xmlns:p14="http://schemas.microsoft.com/office/powerpoint/2010/main" val="1563930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E120D4-2BEC-1348-8A08-EA68EDCE6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 Demos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C02FD-D948-7245-84FC-C080ECD7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8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34E4-AB79-3A4B-804D-9B962855EE30}"/>
              </a:ext>
            </a:extLst>
          </p:cNvPr>
          <p:cNvSpPr txBox="1"/>
          <p:nvPr/>
        </p:nvSpPr>
        <p:spPr>
          <a:xfrm>
            <a:off x="250825" y="2428726"/>
            <a:ext cx="864235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DEMO</a:t>
            </a:r>
          </a:p>
          <a:p>
            <a:pPr algn="ctr"/>
            <a:endParaRPr lang="en-US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Accepting bids and completing jobs</a:t>
            </a:r>
          </a:p>
        </p:txBody>
      </p:sp>
    </p:spTree>
    <p:extLst>
      <p:ext uri="{BB962C8B-B14F-4D97-AF65-F5344CB8AC3E}">
        <p14:creationId xmlns:p14="http://schemas.microsoft.com/office/powerpoint/2010/main" val="529697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E120D4-2BEC-1348-8A08-EA68EDCE6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3. Demos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C02FD-D948-7245-84FC-C080ECD7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9A2D8C-4F24-364C-8D58-CDE6E0821013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34E4-AB79-3A4B-804D-9B962855EE30}"/>
              </a:ext>
            </a:extLst>
          </p:cNvPr>
          <p:cNvSpPr txBox="1"/>
          <p:nvPr/>
        </p:nvSpPr>
        <p:spPr>
          <a:xfrm>
            <a:off x="250825" y="2428726"/>
            <a:ext cx="864235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DEMO</a:t>
            </a:r>
          </a:p>
          <a:p>
            <a:pPr algn="ctr"/>
            <a:endParaRPr lang="en-US" sz="4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Accepting bids and cancelling jobs</a:t>
            </a:r>
          </a:p>
        </p:txBody>
      </p:sp>
    </p:spTree>
    <p:extLst>
      <p:ext uri="{BB962C8B-B14F-4D97-AF65-F5344CB8AC3E}">
        <p14:creationId xmlns:p14="http://schemas.microsoft.com/office/powerpoint/2010/main" val="2281807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</TotalTime>
  <Words>314</Words>
  <Application>Microsoft Macintosh PowerPoint</Application>
  <PresentationFormat>On-screen Show (4:3)</PresentationFormat>
  <Paragraphs>92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Boszin</dc:creator>
  <cp:lastModifiedBy>Eric Boszin</cp:lastModifiedBy>
  <cp:revision>17</cp:revision>
  <dcterms:created xsi:type="dcterms:W3CDTF">2019-11-22T23:14:43Z</dcterms:created>
  <dcterms:modified xsi:type="dcterms:W3CDTF">2019-12-03T23:21:04Z</dcterms:modified>
</cp:coreProperties>
</file>

<file path=docProps/thumbnail.jpeg>
</file>